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4DC970D-4C97-4E34-8E80-3DCADFF743AD}" type="datetimeFigureOut">
              <a:rPr lang="ru-RU" smtClean="0"/>
              <a:pPr/>
              <a:t>22.11.2011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B17D4A7-E7A5-4293-9132-D4B4ED89001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C970D-4C97-4E34-8E80-3DCADFF743AD}" type="datetimeFigureOut">
              <a:rPr lang="ru-RU" smtClean="0"/>
              <a:pPr/>
              <a:t>22.11.2011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7D4A7-E7A5-4293-9132-D4B4ED89001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конечная звезда 6"/>
          <p:cNvSpPr/>
          <p:nvPr/>
        </p:nvSpPr>
        <p:spPr>
          <a:xfrm>
            <a:off x="285720" y="214290"/>
            <a:ext cx="8858280" cy="6357982"/>
          </a:xfrm>
          <a:prstGeom prst="star6">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1285852" y="642918"/>
            <a:ext cx="6878230" cy="923330"/>
          </a:xfrm>
          <a:prstGeom prst="rect">
            <a:avLst/>
          </a:prstGeom>
          <a:noFill/>
        </p:spPr>
        <p:txBody>
          <a:bodyPr wrap="none" lIns="91440" tIns="45720" rIns="91440" bIns="45720">
            <a:spAutoFit/>
          </a:bodyPr>
          <a:lstStyle/>
          <a:p>
            <a:pPr algn="ctr"/>
            <a:r>
              <a:rPr lang="ru-RU"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Математическая игра </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Прямоугольник 5"/>
          <p:cNvSpPr/>
          <p:nvPr/>
        </p:nvSpPr>
        <p:spPr>
          <a:xfrm>
            <a:off x="928662" y="2214554"/>
            <a:ext cx="7215238"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«Звездный час»</a:t>
            </a:r>
            <a:endParaRPr lang="ru-RU"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8" name="Picture 4" descr="05tcl9i6xcms_2"/>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0" name="Прямоугольник 9"/>
          <p:cNvSpPr/>
          <p:nvPr/>
        </p:nvSpPr>
        <p:spPr>
          <a:xfrm rot="516990">
            <a:off x="1192066" y="1607417"/>
            <a:ext cx="6429420" cy="3046988"/>
          </a:xfrm>
          <a:prstGeom prst="rect">
            <a:avLst/>
          </a:prstGeom>
        </p:spPr>
        <p:txBody>
          <a:bodyPr wrap="square">
            <a:spAutoFit/>
          </a:bodyPr>
          <a:lstStyle/>
          <a:p>
            <a:pPr algn="ctr"/>
            <a:r>
              <a:rPr lang="ru-RU" sz="9600" b="1" i="1" kern="10" dirty="0" smtClean="0">
                <a:ln w="9525">
                  <a:solidFill>
                    <a:srgbClr val="CC99FF"/>
                  </a:solidFill>
                  <a:round/>
                  <a:headEnd/>
                  <a:tailEnd/>
                </a:ln>
                <a:gradFill rotWithShape="0">
                  <a:gsLst>
                    <a:gs pos="0">
                      <a:srgbClr val="6600CC"/>
                    </a:gs>
                    <a:gs pos="100000">
                      <a:srgbClr val="CC00CC"/>
                    </a:gs>
                  </a:gsLst>
                  <a:lin ang="5131622" scaled="1"/>
                </a:gradFill>
                <a:effectLst>
                  <a:outerShdw dist="53882" dir="2700000" algn="ctr" rotWithShape="0">
                    <a:srgbClr val="9999FF">
                      <a:alpha val="80000"/>
                    </a:srgbClr>
                  </a:outerShdw>
                </a:effectLst>
                <a:latin typeface="Times New Roman"/>
                <a:cs typeface="Times New Roman"/>
              </a:rPr>
              <a:t>Звездный час</a:t>
            </a:r>
            <a:endParaRPr lang="ru-RU" sz="9600" b="1" i="1" kern="10" dirty="0">
              <a:ln w="9525">
                <a:solidFill>
                  <a:srgbClr val="CC99FF"/>
                </a:solidFill>
                <a:round/>
                <a:headEnd/>
                <a:tailEnd/>
              </a:ln>
              <a:gradFill rotWithShape="0">
                <a:gsLst>
                  <a:gs pos="0">
                    <a:srgbClr val="6600CC"/>
                  </a:gs>
                  <a:gs pos="100000">
                    <a:srgbClr val="CC00CC"/>
                  </a:gs>
                </a:gsLst>
                <a:lin ang="5131622" scaled="1"/>
              </a:gradFill>
              <a:effectLst>
                <a:outerShdw dist="53882" dir="2700000" algn="ctr" rotWithShape="0">
                  <a:srgbClr val="9999FF">
                    <a:alpha val="80000"/>
                  </a:srgbClr>
                </a:outerShdw>
              </a:effectLst>
              <a:latin typeface="Times New Roman"/>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714356"/>
            <a:ext cx="8229600" cy="4525963"/>
          </a:xfrm>
        </p:spPr>
        <p:txBody>
          <a:bodyPr/>
          <a:lstStyle/>
          <a:p>
            <a:r>
              <a:rPr lang="ru-RU" dirty="0"/>
              <a:t>Через мост проехало 40 автомобилей и велосипедов – всего 100 колес. Сколько проехало велосипедов? </a:t>
            </a:r>
          </a:p>
          <a:p>
            <a:pPr>
              <a:buNone/>
            </a:pPr>
            <a:endParaRPr lang="ru-RU" dirty="0"/>
          </a:p>
        </p:txBody>
      </p:sp>
      <p:graphicFrame>
        <p:nvGraphicFramePr>
          <p:cNvPr id="4" name="Таблица 3"/>
          <p:cNvGraphicFramePr>
            <a:graphicFrameLocks noGrp="1"/>
          </p:cNvGraphicFramePr>
          <p:nvPr/>
        </p:nvGraphicFramePr>
        <p:xfrm>
          <a:off x="1214414" y="4071942"/>
          <a:ext cx="6167439" cy="1079186"/>
        </p:xfrm>
        <a:graphic>
          <a:graphicData uri="http://schemas.openxmlformats.org/drawingml/2006/table">
            <a:tbl>
              <a:tblPr firstRow="1" bandRow="1">
                <a:tableStyleId>{5C22544A-7EE6-4342-B048-85BDC9FD1C3A}</a:tableStyleId>
              </a:tblPr>
              <a:tblGrid>
                <a:gridCol w="2055813"/>
                <a:gridCol w="2055813"/>
                <a:gridCol w="2055813"/>
              </a:tblGrid>
              <a:tr h="1079186">
                <a:tc>
                  <a:txBody>
                    <a:bodyPr/>
                    <a:lstStyle/>
                    <a:p>
                      <a:pPr algn="ctr"/>
                      <a:r>
                        <a:rPr lang="ru-RU" sz="3200" dirty="0" smtClean="0">
                          <a:solidFill>
                            <a:schemeClr val="bg1"/>
                          </a:solidFill>
                        </a:rPr>
                        <a:t>10</a:t>
                      </a:r>
                      <a:endParaRPr lang="ru-RU" sz="3200" dirty="0">
                        <a:solidFill>
                          <a:schemeClr val="bg1"/>
                        </a:solidFill>
                      </a:endParaRPr>
                    </a:p>
                  </a:txBody>
                  <a:tcPr/>
                </a:tc>
                <a:tc>
                  <a:txBody>
                    <a:bodyPr/>
                    <a:lstStyle/>
                    <a:p>
                      <a:pPr algn="ctr"/>
                      <a:r>
                        <a:rPr lang="ru-RU" sz="3200" dirty="0" smtClean="0">
                          <a:solidFill>
                            <a:schemeClr val="bg1"/>
                          </a:solidFill>
                        </a:rPr>
                        <a:t>20</a:t>
                      </a:r>
                      <a:endParaRPr lang="ru-RU" sz="3200" dirty="0">
                        <a:solidFill>
                          <a:schemeClr val="bg1"/>
                        </a:solidFill>
                      </a:endParaRPr>
                    </a:p>
                  </a:txBody>
                  <a:tcPr/>
                </a:tc>
                <a:tc>
                  <a:txBody>
                    <a:bodyPr/>
                    <a:lstStyle/>
                    <a:p>
                      <a:pPr algn="ctr"/>
                      <a:r>
                        <a:rPr lang="ru-RU" sz="3200" dirty="0" smtClean="0">
                          <a:solidFill>
                            <a:schemeClr val="bg1"/>
                          </a:solidFill>
                        </a:rPr>
                        <a:t>30</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357166"/>
            <a:ext cx="8229600" cy="4525963"/>
          </a:xfrm>
        </p:spPr>
        <p:txBody>
          <a:bodyPr/>
          <a:lstStyle/>
          <a:p>
            <a:pPr lvl="0"/>
            <a:r>
              <a:rPr lang="ru-RU" b="1" dirty="0"/>
              <a:t>О каком числе идет речь в четверостишии:</a:t>
            </a:r>
          </a:p>
          <a:p>
            <a:pPr marL="1524000" indent="0">
              <a:buNone/>
            </a:pPr>
            <a:r>
              <a:rPr lang="ru-RU" dirty="0"/>
              <a:t>Чисел много, числам тесно,</a:t>
            </a:r>
          </a:p>
          <a:p>
            <a:pPr marL="1524000" indent="0">
              <a:buNone/>
            </a:pPr>
            <a:r>
              <a:rPr lang="ru-RU" dirty="0"/>
              <a:t>Ведь у чисел нет границ,</a:t>
            </a:r>
          </a:p>
          <a:p>
            <a:pPr marL="1524000" indent="0">
              <a:buNone/>
            </a:pPr>
            <a:r>
              <a:rPr lang="ru-RU" dirty="0"/>
              <a:t>Но все числа, как известно,</a:t>
            </a:r>
          </a:p>
          <a:p>
            <a:pPr marL="1524000" indent="0">
              <a:buNone/>
            </a:pPr>
            <a:r>
              <a:rPr lang="ru-RU" dirty="0"/>
              <a:t>Состоят из … (1; единиц)</a:t>
            </a:r>
          </a:p>
          <a:p>
            <a:endParaRPr lang="ru-RU" dirty="0"/>
          </a:p>
        </p:txBody>
      </p:sp>
      <p:graphicFrame>
        <p:nvGraphicFramePr>
          <p:cNvPr id="4" name="Таблица 3"/>
          <p:cNvGraphicFramePr>
            <a:graphicFrameLocks noGrp="1"/>
          </p:cNvGraphicFramePr>
          <p:nvPr/>
        </p:nvGraphicFramePr>
        <p:xfrm>
          <a:off x="1357290" y="4000504"/>
          <a:ext cx="6167439" cy="1079186"/>
        </p:xfrm>
        <a:graphic>
          <a:graphicData uri="http://schemas.openxmlformats.org/drawingml/2006/table">
            <a:tbl>
              <a:tblPr firstRow="1" bandRow="1">
                <a:tableStyleId>{5C22544A-7EE6-4342-B048-85BDC9FD1C3A}</a:tableStyleId>
              </a:tblPr>
              <a:tblGrid>
                <a:gridCol w="2055813"/>
                <a:gridCol w="2055813"/>
                <a:gridCol w="2055813"/>
              </a:tblGrid>
              <a:tr h="1079186">
                <a:tc>
                  <a:txBody>
                    <a:bodyPr/>
                    <a:lstStyle/>
                    <a:p>
                      <a:pPr algn="ctr"/>
                      <a:r>
                        <a:rPr lang="ru-RU" sz="3200" dirty="0" smtClean="0">
                          <a:solidFill>
                            <a:schemeClr val="bg1"/>
                          </a:solidFill>
                        </a:rPr>
                        <a:t>10</a:t>
                      </a:r>
                      <a:endParaRPr lang="ru-RU" sz="3200" dirty="0">
                        <a:solidFill>
                          <a:schemeClr val="bg1"/>
                        </a:solidFill>
                      </a:endParaRPr>
                    </a:p>
                  </a:txBody>
                  <a:tcPr/>
                </a:tc>
                <a:tc>
                  <a:txBody>
                    <a:bodyPr/>
                    <a:lstStyle/>
                    <a:p>
                      <a:pPr algn="ctr"/>
                      <a:r>
                        <a:rPr lang="ru-RU" sz="3200" dirty="0" smtClean="0">
                          <a:solidFill>
                            <a:schemeClr val="bg1"/>
                          </a:solidFill>
                        </a:rPr>
                        <a:t>2</a:t>
                      </a:r>
                      <a:endParaRPr lang="ru-RU" sz="3200" dirty="0">
                        <a:solidFill>
                          <a:schemeClr val="bg1"/>
                        </a:solidFill>
                      </a:endParaRPr>
                    </a:p>
                  </a:txBody>
                  <a:tcPr/>
                </a:tc>
                <a:tc>
                  <a:txBody>
                    <a:bodyPr/>
                    <a:lstStyle/>
                    <a:p>
                      <a:pPr algn="ctr"/>
                      <a:r>
                        <a:rPr lang="ru-RU" sz="3200" dirty="0" smtClean="0">
                          <a:solidFill>
                            <a:schemeClr val="bg1"/>
                          </a:solidFill>
                        </a:rPr>
                        <a:t>1</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000108"/>
            <a:ext cx="8229600" cy="1143000"/>
          </a:xfrm>
        </p:spPr>
        <p:txBody>
          <a:bodyPr>
            <a:normAutofit fontScale="90000"/>
          </a:bodyPr>
          <a:lstStyle/>
          <a:p>
            <a:pPr lvl="0"/>
            <a:r>
              <a:rPr lang="ru-RU" b="1" dirty="0" smtClean="0"/>
              <a:t>Сколько существует натуральных чисел? </a:t>
            </a:r>
            <a:r>
              <a:rPr lang="ru-RU" dirty="0" smtClean="0"/>
              <a:t/>
            </a:r>
            <a:br>
              <a:rPr lang="ru-RU" dirty="0" smtClean="0"/>
            </a:br>
            <a:endParaRPr lang="ru-RU" dirty="0"/>
          </a:p>
        </p:txBody>
      </p:sp>
      <p:graphicFrame>
        <p:nvGraphicFramePr>
          <p:cNvPr id="5" name="Таблица 4"/>
          <p:cNvGraphicFramePr>
            <a:graphicFrameLocks noGrp="1"/>
          </p:cNvGraphicFramePr>
          <p:nvPr/>
        </p:nvGraphicFramePr>
        <p:xfrm>
          <a:off x="1357290" y="4000504"/>
          <a:ext cx="6167439" cy="1079186"/>
        </p:xfrm>
        <a:graphic>
          <a:graphicData uri="http://schemas.openxmlformats.org/drawingml/2006/table">
            <a:tbl>
              <a:tblPr firstRow="1" bandRow="1">
                <a:tableStyleId>{5C22544A-7EE6-4342-B048-85BDC9FD1C3A}</a:tableStyleId>
              </a:tblPr>
              <a:tblGrid>
                <a:gridCol w="2357454"/>
                <a:gridCol w="1754172"/>
                <a:gridCol w="2055813"/>
              </a:tblGrid>
              <a:tr h="1079186">
                <a:tc>
                  <a:txBody>
                    <a:bodyPr/>
                    <a:lstStyle/>
                    <a:p>
                      <a:pPr algn="ctr"/>
                      <a:r>
                        <a:rPr lang="ru-RU" sz="3200" dirty="0" smtClean="0">
                          <a:solidFill>
                            <a:schemeClr val="bg1"/>
                          </a:solidFill>
                        </a:rPr>
                        <a:t>Бесконечно</a:t>
                      </a:r>
                      <a:r>
                        <a:rPr lang="ru-RU" sz="3200" baseline="0" dirty="0" smtClean="0">
                          <a:solidFill>
                            <a:schemeClr val="bg1"/>
                          </a:solidFill>
                        </a:rPr>
                        <a:t> много</a:t>
                      </a:r>
                      <a:endParaRPr lang="ru-RU" sz="3200" dirty="0">
                        <a:solidFill>
                          <a:schemeClr val="bg1"/>
                        </a:solidFill>
                      </a:endParaRPr>
                    </a:p>
                  </a:txBody>
                  <a:tcPr/>
                </a:tc>
                <a:tc>
                  <a:txBody>
                    <a:bodyPr/>
                    <a:lstStyle/>
                    <a:p>
                      <a:pPr algn="ctr"/>
                      <a:r>
                        <a:rPr lang="ru-RU" sz="3200" dirty="0" smtClean="0">
                          <a:solidFill>
                            <a:schemeClr val="bg1"/>
                          </a:solidFill>
                        </a:rPr>
                        <a:t>9</a:t>
                      </a:r>
                      <a:endParaRPr lang="ru-RU" sz="3200" dirty="0">
                        <a:solidFill>
                          <a:schemeClr val="bg1"/>
                        </a:solidFill>
                      </a:endParaRPr>
                    </a:p>
                  </a:txBody>
                  <a:tcPr/>
                </a:tc>
                <a:tc>
                  <a:txBody>
                    <a:bodyPr/>
                    <a:lstStyle/>
                    <a:p>
                      <a:pPr algn="ctr"/>
                      <a:r>
                        <a:rPr lang="ru-RU" sz="3200" dirty="0" smtClean="0">
                          <a:solidFill>
                            <a:schemeClr val="bg1"/>
                          </a:solidFill>
                        </a:rPr>
                        <a:t>10</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Исторический вопрос</a:t>
            </a:r>
            <a:endParaRPr lang="ru-RU" b="1" dirty="0"/>
          </a:p>
        </p:txBody>
      </p:sp>
      <p:sp>
        <p:nvSpPr>
          <p:cNvPr id="3" name="Содержимое 2"/>
          <p:cNvSpPr>
            <a:spLocks noGrp="1"/>
          </p:cNvSpPr>
          <p:nvPr>
            <p:ph idx="1"/>
          </p:nvPr>
        </p:nvSpPr>
        <p:spPr>
          <a:xfrm>
            <a:off x="457200" y="1600201"/>
            <a:ext cx="8329642" cy="2900370"/>
          </a:xfrm>
        </p:spPr>
        <p:txBody>
          <a:bodyPr>
            <a:normAutofit fontScale="70000" lnSpcReduction="20000"/>
          </a:bodyPr>
          <a:lstStyle/>
          <a:p>
            <a:r>
              <a:rPr lang="ru-RU" dirty="0"/>
              <a:t>У многих народов широкое распространение получила алфавитная система нумерации, в которой числа обозначались буквами. Примером такой системы нумерации является старорусская нумерация, называемая славянской. Она возникла в Х веке, и ее введение приписывают составителю славянского алфавита Кириллу. Для обозначения чисел использовались буквы алфавита, только при этом над буквой ставили особый знак – титло. Какое число обозначалось буквой люди? </a:t>
            </a:r>
          </a:p>
          <a:p>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5" name="Picture 1" descr="BFA87A1"/>
          <p:cNvPicPr>
            <a:picLocks noChangeAspect="1" noChangeArrowheads="1"/>
          </p:cNvPicPr>
          <p:nvPr/>
        </p:nvPicPr>
        <p:blipFill>
          <a:blip r:embed="rId2">
            <a:lum bright="12000"/>
          </a:blip>
          <a:srcRect l="24152" t="39574" r="63811" b="43705"/>
          <a:stretch>
            <a:fillRect/>
          </a:stretch>
        </p:blipFill>
        <p:spPr bwMode="auto">
          <a:xfrm>
            <a:off x="428596" y="3786190"/>
            <a:ext cx="1785950" cy="1686731"/>
          </a:xfrm>
          <a:prstGeom prst="rect">
            <a:avLst/>
          </a:prstGeom>
          <a:noFill/>
        </p:spPr>
      </p:pic>
      <p:graphicFrame>
        <p:nvGraphicFramePr>
          <p:cNvPr id="6" name="Таблица 5"/>
          <p:cNvGraphicFramePr>
            <a:graphicFrameLocks noGrp="1"/>
          </p:cNvGraphicFramePr>
          <p:nvPr/>
        </p:nvGraphicFramePr>
        <p:xfrm>
          <a:off x="2714612" y="4500570"/>
          <a:ext cx="6167439" cy="1079186"/>
        </p:xfrm>
        <a:graphic>
          <a:graphicData uri="http://schemas.openxmlformats.org/drawingml/2006/table">
            <a:tbl>
              <a:tblPr firstRow="1" bandRow="1">
                <a:tableStyleId>{5C22544A-7EE6-4342-B048-85BDC9FD1C3A}</a:tableStyleId>
              </a:tblPr>
              <a:tblGrid>
                <a:gridCol w="2357454"/>
                <a:gridCol w="1754172"/>
                <a:gridCol w="2055813"/>
              </a:tblGrid>
              <a:tr h="1079186">
                <a:tc>
                  <a:txBody>
                    <a:bodyPr/>
                    <a:lstStyle/>
                    <a:p>
                      <a:pPr algn="ctr"/>
                      <a:r>
                        <a:rPr lang="ru-RU" sz="3200" dirty="0" smtClean="0">
                          <a:solidFill>
                            <a:schemeClr val="bg1"/>
                          </a:solidFill>
                        </a:rPr>
                        <a:t>30</a:t>
                      </a:r>
                      <a:endParaRPr lang="ru-RU" sz="3200" dirty="0">
                        <a:solidFill>
                          <a:schemeClr val="bg1"/>
                        </a:solidFill>
                      </a:endParaRPr>
                    </a:p>
                  </a:txBody>
                  <a:tcPr/>
                </a:tc>
                <a:tc>
                  <a:txBody>
                    <a:bodyPr/>
                    <a:lstStyle/>
                    <a:p>
                      <a:pPr algn="ctr"/>
                      <a:r>
                        <a:rPr lang="ru-RU" sz="3200" dirty="0" smtClean="0">
                          <a:solidFill>
                            <a:schemeClr val="bg1"/>
                          </a:solidFill>
                        </a:rPr>
                        <a:t>100</a:t>
                      </a:r>
                      <a:endParaRPr lang="ru-RU" sz="3200" dirty="0">
                        <a:solidFill>
                          <a:schemeClr val="bg1"/>
                        </a:solidFill>
                      </a:endParaRPr>
                    </a:p>
                  </a:txBody>
                  <a:tcPr/>
                </a:tc>
                <a:tc>
                  <a:txBody>
                    <a:bodyPr/>
                    <a:lstStyle/>
                    <a:p>
                      <a:pPr algn="ctr"/>
                      <a:r>
                        <a:rPr lang="ru-RU" sz="3200" dirty="0" smtClean="0">
                          <a:solidFill>
                            <a:schemeClr val="bg1"/>
                          </a:solidFill>
                        </a:rPr>
                        <a:t>1000</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29600" cy="4525963"/>
          </a:xfrm>
        </p:spPr>
        <p:txBody>
          <a:bodyPr/>
          <a:lstStyle/>
          <a:p>
            <a:pPr>
              <a:buNone/>
            </a:pPr>
            <a:r>
              <a:rPr lang="ru-RU" dirty="0" smtClean="0"/>
              <a:t>   Работники </a:t>
            </a:r>
            <a:r>
              <a:rPr lang="ru-RU" dirty="0"/>
              <a:t>пилят бревно на метровые куски. Отпиливание одного куска занимает 1 минуту. За сколько минут они распилят бревно длиной 8 м? </a:t>
            </a:r>
          </a:p>
          <a:p>
            <a:endParaRPr lang="ru-RU" dirty="0"/>
          </a:p>
        </p:txBody>
      </p:sp>
      <p:graphicFrame>
        <p:nvGraphicFramePr>
          <p:cNvPr id="4" name="Таблица 3"/>
          <p:cNvGraphicFramePr>
            <a:graphicFrameLocks noGrp="1"/>
          </p:cNvGraphicFramePr>
          <p:nvPr/>
        </p:nvGraphicFramePr>
        <p:xfrm>
          <a:off x="1714480" y="3214686"/>
          <a:ext cx="6167439" cy="1079186"/>
        </p:xfrm>
        <a:graphic>
          <a:graphicData uri="http://schemas.openxmlformats.org/drawingml/2006/table">
            <a:tbl>
              <a:tblPr firstRow="1" bandRow="1">
                <a:tableStyleId>{5C22544A-7EE6-4342-B048-85BDC9FD1C3A}</a:tableStyleId>
              </a:tblPr>
              <a:tblGrid>
                <a:gridCol w="2357454"/>
                <a:gridCol w="1754172"/>
                <a:gridCol w="2055813"/>
              </a:tblGrid>
              <a:tr h="1079186">
                <a:tc>
                  <a:txBody>
                    <a:bodyPr/>
                    <a:lstStyle/>
                    <a:p>
                      <a:pPr algn="ctr"/>
                      <a:r>
                        <a:rPr lang="ru-RU" sz="3200" dirty="0" smtClean="0">
                          <a:solidFill>
                            <a:schemeClr val="bg1"/>
                          </a:solidFill>
                        </a:rPr>
                        <a:t>8</a:t>
                      </a:r>
                      <a:r>
                        <a:rPr lang="ru-RU" sz="3200" baseline="0" dirty="0" smtClean="0">
                          <a:solidFill>
                            <a:schemeClr val="bg1"/>
                          </a:solidFill>
                        </a:rPr>
                        <a:t> минут</a:t>
                      </a:r>
                      <a:endParaRPr lang="ru-RU" sz="3200" dirty="0">
                        <a:solidFill>
                          <a:schemeClr val="bg1"/>
                        </a:solidFill>
                      </a:endParaRPr>
                    </a:p>
                  </a:txBody>
                  <a:tcPr/>
                </a:tc>
                <a:tc>
                  <a:txBody>
                    <a:bodyPr/>
                    <a:lstStyle/>
                    <a:p>
                      <a:pPr algn="ctr"/>
                      <a:r>
                        <a:rPr lang="ru-RU" sz="3200" dirty="0" smtClean="0">
                          <a:solidFill>
                            <a:schemeClr val="bg1"/>
                          </a:solidFill>
                        </a:rPr>
                        <a:t>7 минут</a:t>
                      </a:r>
                      <a:endParaRPr lang="ru-RU" sz="3200" dirty="0">
                        <a:solidFill>
                          <a:schemeClr val="bg1"/>
                        </a:solidFill>
                      </a:endParaRPr>
                    </a:p>
                  </a:txBody>
                  <a:tcPr/>
                </a:tc>
                <a:tc>
                  <a:txBody>
                    <a:bodyPr/>
                    <a:lstStyle/>
                    <a:p>
                      <a:pPr algn="ctr"/>
                      <a:r>
                        <a:rPr lang="ru-RU" sz="3200" dirty="0" smtClean="0">
                          <a:solidFill>
                            <a:schemeClr val="bg1"/>
                          </a:solidFill>
                        </a:rPr>
                        <a:t>9 минут</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smtClean="0"/>
              <a:t>    Два </a:t>
            </a:r>
            <a:r>
              <a:rPr lang="ru-RU" dirty="0"/>
              <a:t>странника прошли 80 верст. Сколько верст прошел каждый странник, если их скорости движения одинаковы? (80)</a:t>
            </a:r>
          </a:p>
          <a:p>
            <a:endParaRPr lang="ru-RU" dirty="0"/>
          </a:p>
        </p:txBody>
      </p:sp>
      <p:graphicFrame>
        <p:nvGraphicFramePr>
          <p:cNvPr id="5" name="Таблица 4"/>
          <p:cNvGraphicFramePr>
            <a:graphicFrameLocks noGrp="1"/>
          </p:cNvGraphicFramePr>
          <p:nvPr/>
        </p:nvGraphicFramePr>
        <p:xfrm>
          <a:off x="1285852" y="4214818"/>
          <a:ext cx="6167439" cy="1079186"/>
        </p:xfrm>
        <a:graphic>
          <a:graphicData uri="http://schemas.openxmlformats.org/drawingml/2006/table">
            <a:tbl>
              <a:tblPr firstRow="1" bandRow="1">
                <a:tableStyleId>{5C22544A-7EE6-4342-B048-85BDC9FD1C3A}</a:tableStyleId>
              </a:tblPr>
              <a:tblGrid>
                <a:gridCol w="2357454"/>
                <a:gridCol w="1754172"/>
                <a:gridCol w="2055813"/>
              </a:tblGrid>
              <a:tr h="1079186">
                <a:tc>
                  <a:txBody>
                    <a:bodyPr/>
                    <a:lstStyle/>
                    <a:p>
                      <a:pPr algn="ctr"/>
                      <a:r>
                        <a:rPr lang="ru-RU" sz="3200" dirty="0" smtClean="0">
                          <a:solidFill>
                            <a:schemeClr val="bg1"/>
                          </a:solidFill>
                        </a:rPr>
                        <a:t>160 верст</a:t>
                      </a:r>
                      <a:endParaRPr lang="ru-RU" sz="3200" dirty="0">
                        <a:solidFill>
                          <a:schemeClr val="bg1"/>
                        </a:solidFill>
                      </a:endParaRPr>
                    </a:p>
                  </a:txBody>
                  <a:tcPr/>
                </a:tc>
                <a:tc>
                  <a:txBody>
                    <a:bodyPr/>
                    <a:lstStyle/>
                    <a:p>
                      <a:pPr algn="ctr"/>
                      <a:r>
                        <a:rPr lang="ru-RU" sz="3200" dirty="0" smtClean="0">
                          <a:solidFill>
                            <a:schemeClr val="bg1"/>
                          </a:solidFill>
                        </a:rPr>
                        <a:t>40 верст</a:t>
                      </a:r>
                      <a:endParaRPr lang="ru-RU" sz="3200" dirty="0">
                        <a:solidFill>
                          <a:schemeClr val="bg1"/>
                        </a:solidFill>
                      </a:endParaRPr>
                    </a:p>
                  </a:txBody>
                  <a:tcPr/>
                </a:tc>
                <a:tc>
                  <a:txBody>
                    <a:bodyPr/>
                    <a:lstStyle/>
                    <a:p>
                      <a:pPr algn="ctr"/>
                      <a:r>
                        <a:rPr lang="ru-RU" sz="3200" dirty="0" smtClean="0">
                          <a:solidFill>
                            <a:schemeClr val="bg1"/>
                          </a:solidFill>
                        </a:rPr>
                        <a:t>80 верст</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85794"/>
            <a:ext cx="8229600" cy="1143000"/>
          </a:xfrm>
        </p:spPr>
        <p:txBody>
          <a:bodyPr>
            <a:noAutofit/>
          </a:bodyPr>
          <a:lstStyle/>
          <a:p>
            <a:pPr algn="l"/>
            <a:r>
              <a:rPr lang="ru-RU" sz="3200" b="1" dirty="0"/>
              <a:t>Проверьте свою геометрическую наблюдательность: сосчитайте, сколько всего треугольников в фигуре, изображенной на рисунке. </a:t>
            </a:r>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6625" name="Picture 1" descr="63D83B9E"/>
          <p:cNvPicPr>
            <a:picLocks noChangeAspect="1" noChangeArrowheads="1"/>
          </p:cNvPicPr>
          <p:nvPr/>
        </p:nvPicPr>
        <p:blipFill>
          <a:blip r:embed="rId2">
            <a:lum bright="36000"/>
          </a:blip>
          <a:srcRect l="16164" t="12285" r="10709" b="21252"/>
          <a:stretch>
            <a:fillRect/>
          </a:stretch>
        </p:blipFill>
        <p:spPr bwMode="auto">
          <a:xfrm>
            <a:off x="2428860" y="2643182"/>
            <a:ext cx="4071966" cy="3771531"/>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u="words" dirty="0" smtClean="0"/>
              <a:t/>
            </a:r>
            <a:br>
              <a:rPr lang="ru-RU" b="1" u="words" dirty="0" smtClean="0"/>
            </a:br>
            <a:r>
              <a:rPr lang="ru-RU" b="1" u="words" dirty="0" smtClean="0"/>
              <a:t>Финал</a:t>
            </a:r>
            <a:r>
              <a:rPr lang="ru-RU" dirty="0" smtClean="0"/>
              <a:t/>
            </a:r>
            <a:br>
              <a:rPr lang="ru-RU" dirty="0" smtClean="0"/>
            </a:br>
            <a:endParaRPr lang="ru-RU" dirty="0"/>
          </a:p>
        </p:txBody>
      </p:sp>
      <p:sp>
        <p:nvSpPr>
          <p:cNvPr id="3" name="Содержимое 2"/>
          <p:cNvSpPr>
            <a:spLocks noGrp="1"/>
          </p:cNvSpPr>
          <p:nvPr>
            <p:ph idx="1"/>
          </p:nvPr>
        </p:nvSpPr>
        <p:spPr/>
        <p:txBody>
          <a:bodyPr/>
          <a:lstStyle/>
          <a:p>
            <a:pPr marL="0" indent="0" algn="ctr">
              <a:buNone/>
            </a:pPr>
            <a:r>
              <a:rPr lang="ru-RU" sz="4000" dirty="0"/>
              <a:t>Кто больше составит </a:t>
            </a:r>
            <a:r>
              <a:rPr lang="ru-RU" sz="4000" dirty="0" smtClean="0"/>
              <a:t>слов из слова:</a:t>
            </a:r>
            <a:endParaRPr lang="ru-RU" sz="4000" b="1" dirty="0" smtClean="0">
              <a:solidFill>
                <a:srgbClr val="FF0000"/>
              </a:solidFill>
            </a:endParaRPr>
          </a:p>
          <a:p>
            <a:pPr marL="0" indent="0" algn="ctr">
              <a:buNone/>
            </a:pPr>
            <a:endParaRPr lang="ru-RU" sz="4000" b="1" dirty="0">
              <a:solidFill>
                <a:srgbClr val="FF0000"/>
              </a:solidFill>
            </a:endParaRPr>
          </a:p>
          <a:p>
            <a:pPr marL="0" indent="0" algn="ctr">
              <a:buNone/>
            </a:pPr>
            <a:endParaRPr lang="ru-RU" sz="4000" b="1" dirty="0" smtClean="0">
              <a:solidFill>
                <a:srgbClr val="FF0000"/>
              </a:solidFill>
            </a:endParaRPr>
          </a:p>
          <a:p>
            <a:pPr marL="0" indent="0" algn="ctr">
              <a:buNone/>
            </a:pPr>
            <a:r>
              <a:rPr lang="ru-RU" sz="4000" b="1" dirty="0" smtClean="0">
                <a:solidFill>
                  <a:srgbClr val="FF0000"/>
                </a:solidFill>
              </a:rPr>
              <a:t> </a:t>
            </a:r>
            <a:r>
              <a:rPr lang="ru-RU" sz="4000" b="1" dirty="0">
                <a:solidFill>
                  <a:srgbClr val="FF0000"/>
                </a:solidFill>
              </a:rPr>
              <a:t>« КООРДИНАТА</a:t>
            </a:r>
            <a:r>
              <a:rPr lang="ru-RU" sz="4000" b="1" dirty="0" smtClean="0">
                <a:solidFill>
                  <a:srgbClr val="FF0000"/>
                </a:solidFill>
              </a:rPr>
              <a:t>»</a:t>
            </a:r>
            <a:endParaRPr lang="ru-RU" sz="4000" b="1" dirty="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Назовите известных ученых?</a:t>
            </a:r>
            <a:endParaRPr lang="ru-RU" b="1" dirty="0"/>
          </a:p>
        </p:txBody>
      </p:sp>
      <p:pic>
        <p:nvPicPr>
          <p:cNvPr id="4" name="Picture 5" descr="A:\Ломоносов.jpg"/>
          <p:cNvPicPr>
            <a:picLocks noGrp="1" noChangeAspect="1" noChangeArrowheads="1"/>
          </p:cNvPicPr>
          <p:nvPr>
            <p:ph idx="1"/>
          </p:nvPr>
        </p:nvPicPr>
        <p:blipFill>
          <a:blip r:embed="rId2"/>
          <a:srcRect/>
          <a:stretch>
            <a:fillRect/>
          </a:stretch>
        </p:blipFill>
        <p:spPr bwMode="auto">
          <a:xfrm>
            <a:off x="500034" y="2143116"/>
            <a:ext cx="2458159" cy="2952744"/>
          </a:xfrm>
          <a:prstGeom prst="rect">
            <a:avLst/>
          </a:prstGeom>
          <a:noFill/>
          <a:ln w="9525">
            <a:noFill/>
            <a:miter lim="800000"/>
            <a:headEnd/>
            <a:tailEnd/>
          </a:ln>
        </p:spPr>
      </p:pic>
      <p:pic>
        <p:nvPicPr>
          <p:cNvPr id="6" name="Picture 8" descr="A:\Гаусс.jpg"/>
          <p:cNvPicPr>
            <a:picLocks noChangeAspect="1" noChangeArrowheads="1"/>
          </p:cNvPicPr>
          <p:nvPr/>
        </p:nvPicPr>
        <p:blipFill>
          <a:blip r:embed="rId3"/>
          <a:srcRect/>
          <a:stretch>
            <a:fillRect/>
          </a:stretch>
        </p:blipFill>
        <p:spPr bwMode="auto">
          <a:xfrm>
            <a:off x="3143240" y="2071678"/>
            <a:ext cx="2435778" cy="3119908"/>
          </a:xfrm>
          <a:prstGeom prst="rect">
            <a:avLst/>
          </a:prstGeom>
          <a:noFill/>
          <a:ln w="9525">
            <a:noFill/>
            <a:miter lim="800000"/>
            <a:headEnd/>
            <a:tailEnd/>
          </a:ln>
        </p:spPr>
      </p:pic>
      <p:pic>
        <p:nvPicPr>
          <p:cNvPr id="7" name="Picture 10" descr="A:\Архимед 2.jpg"/>
          <p:cNvPicPr>
            <a:picLocks noChangeAspect="1" noChangeArrowheads="1"/>
          </p:cNvPicPr>
          <p:nvPr/>
        </p:nvPicPr>
        <p:blipFill>
          <a:blip r:embed="rId4"/>
          <a:srcRect/>
          <a:stretch>
            <a:fillRect/>
          </a:stretch>
        </p:blipFill>
        <p:spPr bwMode="auto">
          <a:xfrm>
            <a:off x="6000760" y="2071678"/>
            <a:ext cx="2474780" cy="305895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t>
            </a:r>
            <a:br>
              <a:rPr lang="ru-RU" dirty="0" smtClean="0"/>
            </a:br>
            <a:endParaRPr lang="ru-RU" dirty="0"/>
          </a:p>
        </p:txBody>
      </p:sp>
      <p:sp>
        <p:nvSpPr>
          <p:cNvPr id="3" name="Содержимое 2"/>
          <p:cNvSpPr>
            <a:spLocks noGrp="1"/>
          </p:cNvSpPr>
          <p:nvPr>
            <p:ph idx="1"/>
          </p:nvPr>
        </p:nvSpPr>
        <p:spPr>
          <a:xfrm>
            <a:off x="0" y="142852"/>
            <a:ext cx="9144000" cy="6715148"/>
          </a:xfrm>
        </p:spPr>
        <p:txBody>
          <a:bodyPr/>
          <a:lstStyle/>
          <a:p>
            <a:pPr>
              <a:buNone/>
            </a:pPr>
            <a:r>
              <a:rPr lang="ru-RU" b="1" dirty="0" smtClean="0"/>
              <a:t>Кому из данных ученых принадлежат эти строки:  </a:t>
            </a:r>
          </a:p>
          <a:p>
            <a:pPr>
              <a:buNone/>
            </a:pPr>
            <a:endParaRPr lang="ru-RU" dirty="0" smtClean="0"/>
          </a:p>
          <a:p>
            <a:pPr>
              <a:buNone/>
            </a:pPr>
            <a:r>
              <a:rPr lang="ru-RU" dirty="0" smtClean="0"/>
              <a:t>« Математику уже затем учить надо, что она ум в порядок приводит»</a:t>
            </a:r>
            <a:r>
              <a:rPr lang="en-US" dirty="0" smtClean="0"/>
              <a:t>?</a:t>
            </a:r>
            <a:endParaRPr lang="ru-RU" dirty="0"/>
          </a:p>
        </p:txBody>
      </p:sp>
      <p:pic>
        <p:nvPicPr>
          <p:cNvPr id="4" name="Picture 5" descr="A:\Ломоносов.jpg"/>
          <p:cNvPicPr>
            <a:picLocks noChangeAspect="1" noChangeArrowheads="1"/>
          </p:cNvPicPr>
          <p:nvPr/>
        </p:nvPicPr>
        <p:blipFill>
          <a:blip r:embed="rId2"/>
          <a:srcRect/>
          <a:stretch>
            <a:fillRect/>
          </a:stretch>
        </p:blipFill>
        <p:spPr bwMode="auto">
          <a:xfrm>
            <a:off x="357158" y="2786058"/>
            <a:ext cx="2458159" cy="2952744"/>
          </a:xfrm>
          <a:prstGeom prst="rect">
            <a:avLst/>
          </a:prstGeom>
          <a:noFill/>
          <a:ln w="9525">
            <a:noFill/>
            <a:miter lim="800000"/>
            <a:headEnd/>
            <a:tailEnd/>
          </a:ln>
        </p:spPr>
      </p:pic>
      <p:pic>
        <p:nvPicPr>
          <p:cNvPr id="5" name="Picture 8" descr="A:\Гаусс.jpg"/>
          <p:cNvPicPr>
            <a:picLocks noChangeAspect="1" noChangeArrowheads="1"/>
          </p:cNvPicPr>
          <p:nvPr/>
        </p:nvPicPr>
        <p:blipFill>
          <a:blip r:embed="rId3"/>
          <a:srcRect/>
          <a:stretch>
            <a:fillRect/>
          </a:stretch>
        </p:blipFill>
        <p:spPr bwMode="auto">
          <a:xfrm>
            <a:off x="3000364" y="2786058"/>
            <a:ext cx="2435778" cy="3119908"/>
          </a:xfrm>
          <a:prstGeom prst="rect">
            <a:avLst/>
          </a:prstGeom>
          <a:noFill/>
          <a:ln w="9525">
            <a:noFill/>
            <a:miter lim="800000"/>
            <a:headEnd/>
            <a:tailEnd/>
          </a:ln>
        </p:spPr>
      </p:pic>
      <p:pic>
        <p:nvPicPr>
          <p:cNvPr id="6" name="Picture 10" descr="A:\Архимед 2.jpg"/>
          <p:cNvPicPr>
            <a:picLocks noChangeAspect="1" noChangeArrowheads="1"/>
          </p:cNvPicPr>
          <p:nvPr/>
        </p:nvPicPr>
        <p:blipFill>
          <a:blip r:embed="rId4"/>
          <a:srcRect/>
          <a:stretch>
            <a:fillRect/>
          </a:stretch>
        </p:blipFill>
        <p:spPr bwMode="auto">
          <a:xfrm>
            <a:off x="5857884" y="2786058"/>
            <a:ext cx="2474780" cy="305895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05tcl9i6xcms_2"/>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0246" name="Text Box 6"/>
          <p:cNvSpPr txBox="1">
            <a:spLocks noChangeArrowheads="1"/>
          </p:cNvSpPr>
          <p:nvPr/>
        </p:nvSpPr>
        <p:spPr bwMode="auto">
          <a:xfrm>
            <a:off x="609600" y="2362200"/>
            <a:ext cx="3657600" cy="641350"/>
          </a:xfrm>
          <a:prstGeom prst="rect">
            <a:avLst/>
          </a:prstGeom>
          <a:noFill/>
          <a:ln w="9525">
            <a:noFill/>
            <a:miter lim="800000"/>
            <a:headEnd/>
            <a:tailEnd/>
          </a:ln>
          <a:effectLst/>
        </p:spPr>
        <p:txBody>
          <a:bodyPr>
            <a:spAutoFit/>
          </a:bodyPr>
          <a:lstStyle/>
          <a:p>
            <a:pPr>
              <a:spcBef>
                <a:spcPct val="50000"/>
              </a:spcBef>
            </a:pPr>
            <a:r>
              <a:rPr lang="ru-RU" sz="3600" b="1" i="1">
                <a:solidFill>
                  <a:schemeClr val="bg1"/>
                </a:solidFill>
              </a:rPr>
              <a:t>1. Ломоносов</a:t>
            </a:r>
          </a:p>
        </p:txBody>
      </p:sp>
      <p:sp>
        <p:nvSpPr>
          <p:cNvPr id="10247" name="Text Box 7"/>
          <p:cNvSpPr txBox="1">
            <a:spLocks noChangeArrowheads="1"/>
          </p:cNvSpPr>
          <p:nvPr/>
        </p:nvSpPr>
        <p:spPr bwMode="auto">
          <a:xfrm>
            <a:off x="685800" y="3429000"/>
            <a:ext cx="3657600" cy="641350"/>
          </a:xfrm>
          <a:prstGeom prst="rect">
            <a:avLst/>
          </a:prstGeom>
          <a:noFill/>
          <a:ln w="9525">
            <a:noFill/>
            <a:miter lim="800000"/>
            <a:headEnd/>
            <a:tailEnd/>
          </a:ln>
          <a:effectLst/>
        </p:spPr>
        <p:txBody>
          <a:bodyPr>
            <a:spAutoFit/>
          </a:bodyPr>
          <a:lstStyle/>
          <a:p>
            <a:pPr>
              <a:spcBef>
                <a:spcPct val="50000"/>
              </a:spcBef>
            </a:pPr>
            <a:r>
              <a:rPr lang="ru-RU" sz="3600" b="1" i="1">
                <a:solidFill>
                  <a:schemeClr val="bg1"/>
                </a:solidFill>
              </a:rPr>
              <a:t>2. Чебышев</a:t>
            </a:r>
          </a:p>
        </p:txBody>
      </p:sp>
      <p:sp>
        <p:nvSpPr>
          <p:cNvPr id="10248" name="Text Box 8"/>
          <p:cNvSpPr txBox="1">
            <a:spLocks noChangeArrowheads="1"/>
          </p:cNvSpPr>
          <p:nvPr/>
        </p:nvSpPr>
        <p:spPr bwMode="auto">
          <a:xfrm>
            <a:off x="685800" y="4343400"/>
            <a:ext cx="3657600" cy="641350"/>
          </a:xfrm>
          <a:prstGeom prst="rect">
            <a:avLst/>
          </a:prstGeom>
          <a:noFill/>
          <a:ln w="9525">
            <a:noFill/>
            <a:miter lim="800000"/>
            <a:headEnd/>
            <a:tailEnd/>
          </a:ln>
          <a:effectLst/>
        </p:spPr>
        <p:txBody>
          <a:bodyPr>
            <a:spAutoFit/>
          </a:bodyPr>
          <a:lstStyle/>
          <a:p>
            <a:pPr>
              <a:spcBef>
                <a:spcPct val="50000"/>
              </a:spcBef>
            </a:pPr>
            <a:r>
              <a:rPr lang="ru-RU" sz="3600" b="1" i="1">
                <a:solidFill>
                  <a:schemeClr val="bg1"/>
                </a:solidFill>
              </a:rPr>
              <a:t>3. Декарт</a:t>
            </a:r>
          </a:p>
        </p:txBody>
      </p:sp>
      <p:sp>
        <p:nvSpPr>
          <p:cNvPr id="10249" name="Text Box 9"/>
          <p:cNvSpPr txBox="1">
            <a:spLocks noChangeArrowheads="1"/>
          </p:cNvSpPr>
          <p:nvPr/>
        </p:nvSpPr>
        <p:spPr bwMode="auto">
          <a:xfrm>
            <a:off x="685800" y="5257800"/>
            <a:ext cx="3657600" cy="641350"/>
          </a:xfrm>
          <a:prstGeom prst="rect">
            <a:avLst/>
          </a:prstGeom>
          <a:noFill/>
          <a:ln w="9525">
            <a:noFill/>
            <a:miter lim="800000"/>
            <a:headEnd/>
            <a:tailEnd/>
          </a:ln>
          <a:effectLst/>
        </p:spPr>
        <p:txBody>
          <a:bodyPr>
            <a:spAutoFit/>
          </a:bodyPr>
          <a:lstStyle/>
          <a:p>
            <a:pPr>
              <a:spcBef>
                <a:spcPct val="50000"/>
              </a:spcBef>
            </a:pPr>
            <a:r>
              <a:rPr lang="ru-RU" sz="3600" b="1" i="1">
                <a:solidFill>
                  <a:schemeClr val="bg1"/>
                </a:solidFill>
              </a:rPr>
              <a:t>4. Магницкий</a:t>
            </a:r>
          </a:p>
        </p:txBody>
      </p:sp>
      <p:sp>
        <p:nvSpPr>
          <p:cNvPr id="10250" name="WordArt 10"/>
          <p:cNvSpPr>
            <a:spLocks noChangeArrowheads="1" noChangeShapeType="1" noTextEdit="1"/>
          </p:cNvSpPr>
          <p:nvPr/>
        </p:nvSpPr>
        <p:spPr bwMode="auto">
          <a:xfrm>
            <a:off x="152400" y="381000"/>
            <a:ext cx="8991600" cy="1828800"/>
          </a:xfrm>
          <a:prstGeom prst="rect">
            <a:avLst/>
          </a:prstGeom>
        </p:spPr>
        <p:txBody>
          <a:bodyPr wrap="none" fromWordArt="1">
            <a:prstTxWarp prst="textDoubleWave1">
              <a:avLst>
                <a:gd name="adj1" fmla="val 0"/>
                <a:gd name="adj2" fmla="val -495"/>
              </a:avLst>
            </a:prstTxWarp>
          </a:bodyPr>
          <a:lstStyle/>
          <a:p>
            <a:pPr algn="ctr"/>
            <a:r>
              <a:rPr lang="ru-RU" sz="3600" b="1" kern="10" spc="-360" dirty="0">
                <a:ln w="12700">
                  <a:solidFill>
                    <a:srgbClr val="000099"/>
                  </a:solidFill>
                  <a:round/>
                  <a:headEnd/>
                  <a:tailEnd/>
                </a:ln>
                <a:solidFill>
                  <a:srgbClr val="33CCFF"/>
                </a:solidFill>
                <a:effectLst>
                  <a:outerShdw dist="125724" dir="18900000" algn="ctr" rotWithShape="0">
                    <a:srgbClr val="000099"/>
                  </a:outerShdw>
                </a:effectLst>
                <a:latin typeface="Comic Sans MS"/>
              </a:rPr>
              <a:t>Он создал первый </a:t>
            </a:r>
          </a:p>
          <a:p>
            <a:pPr algn="ctr"/>
            <a:r>
              <a:rPr lang="ru-RU" sz="3600" b="1" kern="10" spc="-360" dirty="0">
                <a:ln w="12700">
                  <a:solidFill>
                    <a:srgbClr val="000099"/>
                  </a:solidFill>
                  <a:round/>
                  <a:headEnd/>
                  <a:tailEnd/>
                </a:ln>
                <a:solidFill>
                  <a:srgbClr val="33CCFF"/>
                </a:solidFill>
                <a:effectLst>
                  <a:outerShdw dist="125724" dir="18900000" algn="ctr" rotWithShape="0">
                    <a:srgbClr val="000099"/>
                  </a:outerShdw>
                </a:effectLst>
                <a:latin typeface="Comic Sans MS"/>
              </a:rPr>
              <a:t>учебник по математике </a:t>
            </a:r>
          </a:p>
          <a:p>
            <a:pPr algn="ctr"/>
            <a:r>
              <a:rPr lang="ru-RU" sz="3600" b="1" kern="10" spc="-360" dirty="0">
                <a:ln w="12700">
                  <a:solidFill>
                    <a:srgbClr val="000099"/>
                  </a:solidFill>
                  <a:round/>
                  <a:headEnd/>
                  <a:tailEnd/>
                </a:ln>
                <a:solidFill>
                  <a:srgbClr val="33CCFF"/>
                </a:solidFill>
                <a:effectLst>
                  <a:outerShdw dist="125724" dir="18900000" algn="ctr" rotWithShape="0">
                    <a:srgbClr val="000099"/>
                  </a:outerShdw>
                </a:effectLst>
                <a:latin typeface="Comic Sans MS"/>
              </a:rPr>
              <a:t>в России</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1024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5400" b="1" dirty="0" smtClean="0">
                <a:solidFill>
                  <a:srgbClr val="00B0F0"/>
                </a:solidFill>
              </a:rPr>
              <a:t/>
            </a:r>
            <a:br>
              <a:rPr lang="ru-RU" sz="5400" b="1" dirty="0" smtClean="0">
                <a:solidFill>
                  <a:srgbClr val="00B0F0"/>
                </a:solidFill>
              </a:rPr>
            </a:br>
            <a:r>
              <a:rPr lang="ru-RU" sz="5400" b="1" dirty="0" smtClean="0">
                <a:solidFill>
                  <a:srgbClr val="00B0F0"/>
                </a:solidFill>
              </a:rPr>
              <a:t>Это все старинные меры длины?</a:t>
            </a:r>
            <a:br>
              <a:rPr lang="ru-RU" sz="5400" b="1" dirty="0" smtClean="0">
                <a:solidFill>
                  <a:srgbClr val="00B0F0"/>
                </a:solidFill>
              </a:rPr>
            </a:br>
            <a:endParaRPr lang="ru-RU" sz="5400" b="1" dirty="0">
              <a:solidFill>
                <a:srgbClr val="00B0F0"/>
              </a:solidFill>
            </a:endParaRPr>
          </a:p>
        </p:txBody>
      </p:sp>
      <p:sp>
        <p:nvSpPr>
          <p:cNvPr id="3" name="Содержимое 2"/>
          <p:cNvSpPr>
            <a:spLocks noGrp="1"/>
          </p:cNvSpPr>
          <p:nvPr>
            <p:ph idx="1"/>
          </p:nvPr>
        </p:nvSpPr>
        <p:spPr/>
        <p:txBody>
          <a:bodyPr>
            <a:normAutofit/>
          </a:bodyPr>
          <a:lstStyle/>
          <a:p>
            <a:endParaRPr lang="ru-RU" dirty="0" smtClean="0"/>
          </a:p>
          <a:p>
            <a:r>
              <a:rPr lang="ru-RU" sz="4800" dirty="0" smtClean="0"/>
              <a:t>1.</a:t>
            </a:r>
            <a:r>
              <a:rPr lang="ru-RU" sz="4800" u="sng" dirty="0" smtClean="0"/>
              <a:t>пядь</a:t>
            </a:r>
            <a:endParaRPr lang="ru-RU" sz="4800" dirty="0"/>
          </a:p>
          <a:p>
            <a:r>
              <a:rPr lang="ru-RU" sz="4800" dirty="0" smtClean="0"/>
              <a:t>2</a:t>
            </a:r>
            <a:r>
              <a:rPr lang="ru-RU" sz="4800" u="sng" dirty="0"/>
              <a:t>. </a:t>
            </a:r>
            <a:r>
              <a:rPr lang="ru-RU" sz="4800" u="sng" dirty="0" smtClean="0"/>
              <a:t>аршин</a:t>
            </a:r>
            <a:endParaRPr lang="ru-RU" sz="4800" dirty="0"/>
          </a:p>
          <a:p>
            <a:r>
              <a:rPr lang="ru-RU" sz="4800" u="sng" dirty="0" smtClean="0"/>
              <a:t>3.  фунт</a:t>
            </a:r>
          </a:p>
          <a:p>
            <a:r>
              <a:rPr lang="ru-RU" sz="4800" dirty="0" smtClean="0"/>
              <a:t>4</a:t>
            </a:r>
            <a:r>
              <a:rPr lang="ru-RU" sz="4800" dirty="0"/>
              <a:t>. </a:t>
            </a:r>
            <a:r>
              <a:rPr lang="ru-RU" sz="4800" u="sng" dirty="0" smtClean="0"/>
              <a:t>локоть</a:t>
            </a:r>
            <a:r>
              <a:rPr lang="ru-RU" sz="4800" dirty="0" smtClean="0"/>
              <a:t> </a:t>
            </a:r>
            <a:endParaRPr lang="ru-RU" sz="4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b="1" dirty="0" smtClean="0">
                <a:solidFill>
                  <a:srgbClr val="00B0F0"/>
                </a:solidFill>
              </a:rPr>
              <a:t>«Во время прилива»</a:t>
            </a:r>
            <a:br>
              <a:rPr lang="ru-RU" b="1" dirty="0" smtClean="0">
                <a:solidFill>
                  <a:srgbClr val="00B0F0"/>
                </a:solidFill>
              </a:rPr>
            </a:br>
            <a:endParaRPr lang="ru-RU" b="1" dirty="0">
              <a:solidFill>
                <a:srgbClr val="00B0F0"/>
              </a:solidFill>
            </a:endParaRPr>
          </a:p>
        </p:txBody>
      </p:sp>
      <p:sp>
        <p:nvSpPr>
          <p:cNvPr id="3" name="Содержимое 2"/>
          <p:cNvSpPr>
            <a:spLocks noGrp="1"/>
          </p:cNvSpPr>
          <p:nvPr>
            <p:ph idx="1"/>
          </p:nvPr>
        </p:nvSpPr>
        <p:spPr>
          <a:xfrm>
            <a:off x="500034" y="1142984"/>
            <a:ext cx="8186766" cy="3829064"/>
          </a:xfrm>
        </p:spPr>
        <p:txBody>
          <a:bodyPr>
            <a:normAutofit fontScale="92500" lnSpcReduction="10000"/>
          </a:bodyPr>
          <a:lstStyle/>
          <a:p>
            <a:pPr>
              <a:buNone/>
            </a:pPr>
            <a:r>
              <a:rPr lang="ru-RU" dirty="0" smtClean="0"/>
              <a:t>    Недалеко </a:t>
            </a:r>
            <a:r>
              <a:rPr lang="ru-RU" dirty="0"/>
              <a:t>от берега стоит корабль со спущенной на воду веревочной лестницей вдоль борта. У лестницы 10 ступенек; расстояние между ступеньками 30 см. Самая нижняя ступенька касается воды. Океан сегодня спокоен, но начинается прилив, который поднимает воду за каждый час на 15 см. Через сколько времени покроется водой третья ступенька веревочной лестницы? </a:t>
            </a:r>
          </a:p>
          <a:p>
            <a:endParaRPr lang="ru-RU" dirty="0"/>
          </a:p>
        </p:txBody>
      </p:sp>
      <p:graphicFrame>
        <p:nvGraphicFramePr>
          <p:cNvPr id="4" name="Таблица 3"/>
          <p:cNvGraphicFramePr>
            <a:graphicFrameLocks noGrp="1"/>
          </p:cNvGraphicFramePr>
          <p:nvPr/>
        </p:nvGraphicFramePr>
        <p:xfrm>
          <a:off x="1357290" y="5214950"/>
          <a:ext cx="6096000" cy="10668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ru-RU" sz="3200" dirty="0" smtClean="0">
                          <a:solidFill>
                            <a:schemeClr val="bg1"/>
                          </a:solidFill>
                        </a:rPr>
                        <a:t>Через </a:t>
                      </a:r>
                    </a:p>
                    <a:p>
                      <a:pPr algn="ctr"/>
                      <a:r>
                        <a:rPr lang="ru-RU" sz="3200" dirty="0" smtClean="0">
                          <a:solidFill>
                            <a:schemeClr val="bg1"/>
                          </a:solidFill>
                        </a:rPr>
                        <a:t>3 ч.</a:t>
                      </a:r>
                      <a:endParaRPr lang="ru-RU" sz="3200" dirty="0">
                        <a:solidFill>
                          <a:schemeClr val="bg1"/>
                        </a:solidFill>
                      </a:endParaRPr>
                    </a:p>
                  </a:txBody>
                  <a:tcPr/>
                </a:tc>
                <a:tc>
                  <a:txBody>
                    <a:bodyPr/>
                    <a:lstStyle/>
                    <a:p>
                      <a:pPr algn="ctr"/>
                      <a:r>
                        <a:rPr lang="ru-RU" sz="3200" dirty="0" smtClean="0">
                          <a:solidFill>
                            <a:schemeClr val="bg1"/>
                          </a:solidFill>
                        </a:rPr>
                        <a:t>Через </a:t>
                      </a:r>
                    </a:p>
                    <a:p>
                      <a:pPr algn="ctr"/>
                      <a:r>
                        <a:rPr lang="ru-RU" sz="3200" dirty="0" smtClean="0">
                          <a:solidFill>
                            <a:schemeClr val="bg1"/>
                          </a:solidFill>
                        </a:rPr>
                        <a:t>0</a:t>
                      </a:r>
                      <a:r>
                        <a:rPr lang="ru-RU" sz="3200" baseline="0" dirty="0" smtClean="0">
                          <a:solidFill>
                            <a:schemeClr val="bg1"/>
                          </a:solidFill>
                        </a:rPr>
                        <a:t> ч.</a:t>
                      </a:r>
                      <a:endParaRPr lang="ru-RU" sz="3200" dirty="0">
                        <a:solidFill>
                          <a:schemeClr val="bg1"/>
                        </a:solidFill>
                      </a:endParaRPr>
                    </a:p>
                  </a:txBody>
                  <a:tcPr/>
                </a:tc>
                <a:tc>
                  <a:txBody>
                    <a:bodyPr/>
                    <a:lstStyle/>
                    <a:p>
                      <a:pPr algn="ctr"/>
                      <a:r>
                        <a:rPr lang="ru-RU" sz="3200" dirty="0" smtClean="0">
                          <a:solidFill>
                            <a:schemeClr val="bg1"/>
                          </a:solidFill>
                        </a:rPr>
                        <a:t>Через </a:t>
                      </a:r>
                    </a:p>
                    <a:p>
                      <a:pPr algn="ctr"/>
                      <a:r>
                        <a:rPr lang="ru-RU" sz="3200" dirty="0" smtClean="0">
                          <a:solidFill>
                            <a:schemeClr val="bg1"/>
                          </a:solidFill>
                        </a:rPr>
                        <a:t>15 минут</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357166"/>
            <a:ext cx="8229600" cy="4525963"/>
          </a:xfrm>
        </p:spPr>
        <p:txBody>
          <a:bodyPr/>
          <a:lstStyle/>
          <a:p>
            <a:pPr>
              <a:buNone/>
            </a:pPr>
            <a:r>
              <a:rPr lang="ru-RU" dirty="0" smtClean="0"/>
              <a:t>   Мельник </a:t>
            </a:r>
            <a:r>
              <a:rPr lang="ru-RU" dirty="0"/>
              <a:t>пришел на мельницу. В каждом из четырех углов он увидел по 3 мешка, на каждом мешке сидело по 3 кошки, а каждая кошка имела при себе троих котят. Сколько ног было на мельнице? </a:t>
            </a:r>
          </a:p>
          <a:p>
            <a:endParaRPr lang="ru-RU" dirty="0"/>
          </a:p>
        </p:txBody>
      </p:sp>
      <p:graphicFrame>
        <p:nvGraphicFramePr>
          <p:cNvPr id="4" name="Таблица 3"/>
          <p:cNvGraphicFramePr>
            <a:graphicFrameLocks noGrp="1"/>
          </p:cNvGraphicFramePr>
          <p:nvPr/>
        </p:nvGraphicFramePr>
        <p:xfrm>
          <a:off x="1285851" y="3786190"/>
          <a:ext cx="6167439" cy="1079186"/>
        </p:xfrm>
        <a:graphic>
          <a:graphicData uri="http://schemas.openxmlformats.org/drawingml/2006/table">
            <a:tbl>
              <a:tblPr firstRow="1" bandRow="1">
                <a:tableStyleId>{5C22544A-7EE6-4342-B048-85BDC9FD1C3A}</a:tableStyleId>
              </a:tblPr>
              <a:tblGrid>
                <a:gridCol w="2055813"/>
                <a:gridCol w="2055813"/>
                <a:gridCol w="2055813"/>
              </a:tblGrid>
              <a:tr h="1079186">
                <a:tc>
                  <a:txBody>
                    <a:bodyPr/>
                    <a:lstStyle/>
                    <a:p>
                      <a:pPr algn="ctr"/>
                      <a:r>
                        <a:rPr lang="ru-RU" sz="3200" dirty="0" smtClean="0">
                          <a:solidFill>
                            <a:schemeClr val="bg1"/>
                          </a:solidFill>
                        </a:rPr>
                        <a:t>48 ног</a:t>
                      </a:r>
                      <a:endParaRPr lang="ru-RU" sz="3200" dirty="0">
                        <a:solidFill>
                          <a:schemeClr val="bg1"/>
                        </a:solidFill>
                      </a:endParaRPr>
                    </a:p>
                  </a:txBody>
                  <a:tcPr/>
                </a:tc>
                <a:tc>
                  <a:txBody>
                    <a:bodyPr/>
                    <a:lstStyle/>
                    <a:p>
                      <a:pPr algn="ctr"/>
                      <a:r>
                        <a:rPr lang="ru-RU" sz="3200" dirty="0" smtClean="0">
                          <a:solidFill>
                            <a:schemeClr val="bg1"/>
                          </a:solidFill>
                        </a:rPr>
                        <a:t>2 ноги</a:t>
                      </a:r>
                      <a:endParaRPr lang="ru-RU" sz="3200" dirty="0">
                        <a:solidFill>
                          <a:schemeClr val="bg1"/>
                        </a:solidFill>
                      </a:endParaRPr>
                    </a:p>
                  </a:txBody>
                  <a:tcPr/>
                </a:tc>
                <a:tc>
                  <a:txBody>
                    <a:bodyPr/>
                    <a:lstStyle/>
                    <a:p>
                      <a:pPr algn="ctr"/>
                      <a:r>
                        <a:rPr lang="ru-RU" sz="3200" dirty="0" smtClean="0">
                          <a:solidFill>
                            <a:schemeClr val="bg1"/>
                          </a:solidFill>
                        </a:rPr>
                        <a:t>36 ног</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500042"/>
            <a:ext cx="8229600" cy="4525963"/>
          </a:xfrm>
        </p:spPr>
        <p:txBody>
          <a:bodyPr/>
          <a:lstStyle/>
          <a:p>
            <a:pPr>
              <a:buNone/>
            </a:pPr>
            <a:r>
              <a:rPr lang="ru-RU" dirty="0" smtClean="0"/>
              <a:t>    Летели </a:t>
            </a:r>
            <a:r>
              <a:rPr lang="ru-RU" dirty="0"/>
              <a:t>утки: одна впереди и две позади, одна позади и две впереди, одна между двумя и три в ряд. Сколько всего летело уток? </a:t>
            </a:r>
          </a:p>
          <a:p>
            <a:endParaRPr lang="ru-RU" dirty="0"/>
          </a:p>
        </p:txBody>
      </p:sp>
      <p:graphicFrame>
        <p:nvGraphicFramePr>
          <p:cNvPr id="4" name="Таблица 3"/>
          <p:cNvGraphicFramePr>
            <a:graphicFrameLocks noGrp="1"/>
          </p:cNvGraphicFramePr>
          <p:nvPr/>
        </p:nvGraphicFramePr>
        <p:xfrm>
          <a:off x="1285851" y="3786190"/>
          <a:ext cx="6167439" cy="1079186"/>
        </p:xfrm>
        <a:graphic>
          <a:graphicData uri="http://schemas.openxmlformats.org/drawingml/2006/table">
            <a:tbl>
              <a:tblPr firstRow="1" bandRow="1">
                <a:tableStyleId>{5C22544A-7EE6-4342-B048-85BDC9FD1C3A}</a:tableStyleId>
              </a:tblPr>
              <a:tblGrid>
                <a:gridCol w="2055813"/>
                <a:gridCol w="2055813"/>
                <a:gridCol w="2055813"/>
              </a:tblGrid>
              <a:tr h="1079186">
                <a:tc>
                  <a:txBody>
                    <a:bodyPr/>
                    <a:lstStyle/>
                    <a:p>
                      <a:pPr algn="ctr"/>
                      <a:r>
                        <a:rPr lang="ru-RU" sz="3200" dirty="0" smtClean="0">
                          <a:solidFill>
                            <a:schemeClr val="bg1"/>
                          </a:solidFill>
                        </a:rPr>
                        <a:t>6 уток</a:t>
                      </a:r>
                      <a:endParaRPr lang="ru-RU" sz="3200" dirty="0">
                        <a:solidFill>
                          <a:schemeClr val="bg1"/>
                        </a:solidFill>
                      </a:endParaRPr>
                    </a:p>
                  </a:txBody>
                  <a:tcPr/>
                </a:tc>
                <a:tc>
                  <a:txBody>
                    <a:bodyPr/>
                    <a:lstStyle/>
                    <a:p>
                      <a:pPr algn="ctr"/>
                      <a:r>
                        <a:rPr lang="ru-RU" sz="3200" dirty="0" smtClean="0">
                          <a:solidFill>
                            <a:schemeClr val="bg1"/>
                          </a:solidFill>
                        </a:rPr>
                        <a:t>3 утки</a:t>
                      </a:r>
                      <a:endParaRPr lang="ru-RU" sz="3200" dirty="0">
                        <a:solidFill>
                          <a:schemeClr val="bg1"/>
                        </a:solidFill>
                      </a:endParaRPr>
                    </a:p>
                  </a:txBody>
                  <a:tcPr/>
                </a:tc>
                <a:tc>
                  <a:txBody>
                    <a:bodyPr/>
                    <a:lstStyle/>
                    <a:p>
                      <a:pPr algn="ctr"/>
                      <a:r>
                        <a:rPr lang="ru-RU" sz="3200" dirty="0" smtClean="0">
                          <a:solidFill>
                            <a:schemeClr val="bg1"/>
                          </a:solidFill>
                        </a:rPr>
                        <a:t>2 утки</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500042"/>
            <a:ext cx="8229600" cy="4525963"/>
          </a:xfrm>
        </p:spPr>
        <p:txBody>
          <a:bodyPr/>
          <a:lstStyle/>
          <a:p>
            <a:pPr>
              <a:buNone/>
            </a:pPr>
            <a:r>
              <a:rPr lang="ru-RU" dirty="0" smtClean="0"/>
              <a:t>   На </a:t>
            </a:r>
            <a:r>
              <a:rPr lang="ru-RU" dirty="0"/>
              <a:t>столе лежат конфеты в вазе. Две матери, две дочки, бабушка с внучкой взяли по 1 конфете. Ваза оказалась пустой. Какое количество конфет было в вазе. </a:t>
            </a:r>
          </a:p>
          <a:p>
            <a:pPr>
              <a:buNone/>
            </a:pPr>
            <a:endParaRPr lang="ru-RU" dirty="0"/>
          </a:p>
        </p:txBody>
      </p:sp>
      <p:graphicFrame>
        <p:nvGraphicFramePr>
          <p:cNvPr id="4" name="Таблица 3"/>
          <p:cNvGraphicFramePr>
            <a:graphicFrameLocks noGrp="1"/>
          </p:cNvGraphicFramePr>
          <p:nvPr/>
        </p:nvGraphicFramePr>
        <p:xfrm>
          <a:off x="1428728" y="3429000"/>
          <a:ext cx="6167439" cy="1079186"/>
        </p:xfrm>
        <a:graphic>
          <a:graphicData uri="http://schemas.openxmlformats.org/drawingml/2006/table">
            <a:tbl>
              <a:tblPr firstRow="1" bandRow="1">
                <a:tableStyleId>{5C22544A-7EE6-4342-B048-85BDC9FD1C3A}</a:tableStyleId>
              </a:tblPr>
              <a:tblGrid>
                <a:gridCol w="2055813"/>
                <a:gridCol w="2055813"/>
                <a:gridCol w="2055813"/>
              </a:tblGrid>
              <a:tr h="1079186">
                <a:tc>
                  <a:txBody>
                    <a:bodyPr/>
                    <a:lstStyle/>
                    <a:p>
                      <a:pPr algn="ctr"/>
                      <a:r>
                        <a:rPr lang="ru-RU" sz="3200" dirty="0" smtClean="0">
                          <a:solidFill>
                            <a:schemeClr val="bg1"/>
                          </a:solidFill>
                        </a:rPr>
                        <a:t>6  конфет</a:t>
                      </a:r>
                      <a:endParaRPr lang="ru-RU" sz="3200" dirty="0">
                        <a:solidFill>
                          <a:schemeClr val="bg1"/>
                        </a:solidFill>
                      </a:endParaRPr>
                    </a:p>
                  </a:txBody>
                  <a:tcPr/>
                </a:tc>
                <a:tc>
                  <a:txBody>
                    <a:bodyPr/>
                    <a:lstStyle/>
                    <a:p>
                      <a:pPr algn="ctr"/>
                      <a:r>
                        <a:rPr lang="ru-RU" sz="3200" dirty="0" smtClean="0">
                          <a:solidFill>
                            <a:schemeClr val="bg1"/>
                          </a:solidFill>
                        </a:rPr>
                        <a:t>3 конфеты</a:t>
                      </a:r>
                      <a:endParaRPr lang="ru-RU" sz="3200" dirty="0">
                        <a:solidFill>
                          <a:schemeClr val="bg1"/>
                        </a:solidFill>
                      </a:endParaRPr>
                    </a:p>
                  </a:txBody>
                  <a:tcPr/>
                </a:tc>
                <a:tc>
                  <a:txBody>
                    <a:bodyPr/>
                    <a:lstStyle/>
                    <a:p>
                      <a:pPr algn="ctr"/>
                      <a:r>
                        <a:rPr lang="ru-RU" sz="3200" dirty="0" smtClean="0">
                          <a:solidFill>
                            <a:schemeClr val="bg1"/>
                          </a:solidFill>
                        </a:rPr>
                        <a:t>4 конфеты</a:t>
                      </a:r>
                      <a:endParaRPr lang="ru-RU" sz="3200"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486</Words>
  <Application>Microsoft Office PowerPoint</Application>
  <PresentationFormat>Экран (4:3)</PresentationFormat>
  <Paragraphs>76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Слайд 1</vt:lpstr>
      <vt:lpstr>Назовите известных ученых?</vt:lpstr>
      <vt:lpstr>.  </vt:lpstr>
      <vt:lpstr>Слайд 4</vt:lpstr>
      <vt:lpstr> Это все старинные меры длины? </vt:lpstr>
      <vt:lpstr>«Во время прилива» </vt:lpstr>
      <vt:lpstr>Слайд 7</vt:lpstr>
      <vt:lpstr>Слайд 8</vt:lpstr>
      <vt:lpstr>Слайд 9</vt:lpstr>
      <vt:lpstr>Слайд 10</vt:lpstr>
      <vt:lpstr>Слайд 11</vt:lpstr>
      <vt:lpstr>Сколько существует натуральных чисел?  </vt:lpstr>
      <vt:lpstr>Исторический вопрос</vt:lpstr>
      <vt:lpstr>Слайд 14</vt:lpstr>
      <vt:lpstr>Слайд 15</vt:lpstr>
      <vt:lpstr>Проверьте свою геометрическую наблюдательность: сосчитайте, сколько всего треугольников в фигуре, изображенной на рисунке. </vt:lpstr>
      <vt:lpstr> Финал </vt:lpstr>
    </vt:vector>
  </TitlesOfParts>
  <Company>Диксонская средняя школа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Зам.Директора</dc:creator>
  <cp:lastModifiedBy>Зам.Директора</cp:lastModifiedBy>
  <cp:revision>7</cp:revision>
  <dcterms:created xsi:type="dcterms:W3CDTF">2011-11-22T08:03:16Z</dcterms:created>
  <dcterms:modified xsi:type="dcterms:W3CDTF">2011-11-22T09:22:24Z</dcterms:modified>
</cp:coreProperties>
</file>